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29"/>
  </p:notesMasterIdLst>
  <p:handoutMasterIdLst>
    <p:handoutMasterId r:id="rId30"/>
  </p:handoutMasterIdLst>
  <p:sldIdLst>
    <p:sldId id="394" r:id="rId3"/>
    <p:sldId id="476" r:id="rId4"/>
    <p:sldId id="474" r:id="rId5"/>
    <p:sldId id="466" r:id="rId6"/>
    <p:sldId id="477" r:id="rId7"/>
    <p:sldId id="479" r:id="rId8"/>
    <p:sldId id="480" r:id="rId9"/>
    <p:sldId id="481" r:id="rId10"/>
    <p:sldId id="482" r:id="rId11"/>
    <p:sldId id="483" r:id="rId12"/>
    <p:sldId id="486" r:id="rId13"/>
    <p:sldId id="484" r:id="rId14"/>
    <p:sldId id="487" r:id="rId15"/>
    <p:sldId id="488" r:id="rId16"/>
    <p:sldId id="489" r:id="rId17"/>
    <p:sldId id="490" r:id="rId18"/>
    <p:sldId id="491" r:id="rId19"/>
    <p:sldId id="492" r:id="rId20"/>
    <p:sldId id="468" r:id="rId21"/>
    <p:sldId id="494" r:id="rId22"/>
    <p:sldId id="470" r:id="rId23"/>
    <p:sldId id="471" r:id="rId24"/>
    <p:sldId id="472" r:id="rId25"/>
    <p:sldId id="475" r:id="rId26"/>
    <p:sldId id="352" r:id="rId27"/>
    <p:sldId id="478" r:id="rId2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70" autoAdjust="0"/>
    <p:restoredTop sz="94595" autoAdjust="0"/>
  </p:normalViewPr>
  <p:slideViewPr>
    <p:cSldViewPr>
      <p:cViewPr varScale="1">
        <p:scale>
          <a:sx n="82" d="100"/>
          <a:sy n="82" d="100"/>
        </p:scale>
        <p:origin x="706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22-Jan-18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22-Jan-18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411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36700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67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611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313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32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246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22-Jan-18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6D6A09-06AD-490A-BFEA-2ED29E8BAB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4046DE-A9B1-432F-9B4A-FABC06FA6C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30B065-9C25-42FF-9F6D-5BADF21CF7C2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F567E1-7986-40E6-B788-79950F802E9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820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22-Jan-18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softuni.bg/users/profile/sho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jpeg"/><Relationship Id="rId7" Type="http://schemas.openxmlformats.org/officeDocument/2006/relationships/image" Target="../media/image47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image" Target="../media/image50.jpeg"/><Relationship Id="rId5" Type="http://schemas.openxmlformats.org/officeDocument/2006/relationships/image" Target="../media/image45.png"/><Relationship Id="rId10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hyperlink" Target="https://softuni.bg/courses/csharp-advanced/" TargetMode="External"/><Relationship Id="rId7" Type="http://schemas.openxmlformats.org/officeDocument/2006/relationships/hyperlink" Target="http://facebook.com/groups/SoftUniCsharpFundamentalsJanuary2018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hyperlink" Target="https://softuni.bg/forum/categories/30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5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studio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17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advanced-csharp" TargetMode="External"/><Relationship Id="rId7" Type="http://schemas.openxmlformats.org/officeDocument/2006/relationships/image" Target="../media/image14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5" Type="http://schemas.openxmlformats.org/officeDocument/2006/relationships/image" Target="../media/image18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20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15.png"/><Relationship Id="rId14" Type="http://schemas.openxmlformats.org/officeDocument/2006/relationships/hyperlink" Target="http://www.telenor.bg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1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3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://www.telenor.bg/" TargetMode="External"/><Relationship Id="rId18" Type="http://schemas.openxmlformats.org/officeDocument/2006/relationships/image" Target="../media/image20.png"/><Relationship Id="rId3" Type="http://schemas.openxmlformats.org/officeDocument/2006/relationships/hyperlink" Target="http://xs-software.com/" TargetMode="External"/><Relationship Id="rId7" Type="http://schemas.openxmlformats.org/officeDocument/2006/relationships/hyperlink" Target="http://www.indeavr.com/" TargetMode="External"/><Relationship Id="rId12" Type="http://schemas.openxmlformats.org/officeDocument/2006/relationships/image" Target="../media/image17.png"/><Relationship Id="rId17" Type="http://schemas.openxmlformats.org/officeDocument/2006/relationships/hyperlink" Target="https://netpeak.net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hyperlink" Target="http://www.superhosting.bg/" TargetMode="External"/><Relationship Id="rId5" Type="http://schemas.openxmlformats.org/officeDocument/2006/relationships/hyperlink" Target="http://smartit.bg/" TargetMode="External"/><Relationship Id="rId1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hyperlink" Target="http://www.infragistics.com/" TargetMode="External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212" y="4439839"/>
            <a:ext cx="5648771" cy="1662657"/>
          </a:xfrm>
          <a:prstGeom prst="ellipse">
            <a:avLst/>
          </a:prstGeom>
          <a:ln>
            <a:noFill/>
          </a:ln>
          <a:effectLst>
            <a:softEdge rad="127000"/>
          </a:effec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1065964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C# Advanced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345464"/>
            <a:ext cx="8125251" cy="778736"/>
          </a:xfrm>
        </p:spPr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4"/>
              </a:rPr>
              <a:t>http://softuni.bg</a:t>
            </a:r>
            <a:endParaRPr lang="en-US" sz="1800" dirty="0"/>
          </a:p>
        </p:txBody>
      </p:sp>
      <p:sp>
        <p:nvSpPr>
          <p:cNvPr id="15" name="TextBox 14"/>
          <p:cNvSpPr txBox="1"/>
          <p:nvPr/>
        </p:nvSpPr>
        <p:spPr>
          <a:xfrm rot="576164">
            <a:off x="5114722" y="3847700"/>
            <a:ext cx="1900200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C# Advanced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DBC6C2E-BF9B-441C-8492-00108CCEBD8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3846" y="3997828"/>
            <a:ext cx="2253081" cy="2438400"/>
          </a:xfrm>
          <a:prstGeom prst="rect">
            <a:avLst/>
          </a:prstGeom>
        </p:spPr>
      </p:pic>
      <p:pic>
        <p:nvPicPr>
          <p:cNvPr id="17" name="Picture 4" title="CC-BY-NC-SA License">
            <a:hlinkClick r:id="rId6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18E460B3-369F-49CB-89F3-526B0D4E7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7F29A7-A391-47DF-904B-9260D73419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561" y="914400"/>
            <a:ext cx="6242845" cy="4157832"/>
          </a:xfrm>
          <a:prstGeom prst="roundRect">
            <a:avLst>
              <a:gd name="adj" fmla="val 1547"/>
            </a:avLst>
          </a:prstGeom>
        </p:spPr>
      </p:pic>
    </p:spTree>
    <p:extLst>
      <p:ext uri="{BB962C8B-B14F-4D97-AF65-F5344CB8AC3E}">
        <p14:creationId xmlns:p14="http://schemas.microsoft.com/office/powerpoint/2010/main" val="2209424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Yavor Valchev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Senior Programmer with 10 years of experience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Team Lead at </a:t>
            </a:r>
            <a:r>
              <a:rPr lang="en-US" dirty="0"/>
              <a:t>Up2 Technology</a:t>
            </a:r>
            <a:endParaRPr lang="en-US" sz="3200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Interested in mountain hiking, traveling </a:t>
            </a:r>
            <a:br>
              <a:rPr lang="en-US" sz="3200" noProof="1"/>
            </a:br>
            <a:r>
              <a:rPr lang="en-US" sz="3200" noProof="1"/>
              <a:t>and meeting new people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862095-7411-4C6F-9C08-E93E881A26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412" y="1353463"/>
            <a:ext cx="2819400" cy="37568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8564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Bozhidar Danchev</a:t>
            </a:r>
            <a:endParaRPr lang="en-US" b="1" noProof="1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Top performing student from the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Interested in smart technologies, AI and</a:t>
            </a:r>
            <a:br>
              <a:rPr lang="en-US" sz="3200" noProof="1"/>
            </a:br>
            <a:r>
              <a:rPr lang="en-US" sz="3200" noProof="1"/>
              <a:t>Gaming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  <a:r>
              <a:rPr lang="bg-BG" dirty="0"/>
              <a:t> (</a:t>
            </a:r>
            <a:r>
              <a:rPr lang="en-US" dirty="0"/>
              <a:t>2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B50611-5350-4A31-8B50-56190C8413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6" r="8756"/>
          <a:stretch/>
        </p:blipFill>
        <p:spPr>
          <a:xfrm>
            <a:off x="8132151" y="1371600"/>
            <a:ext cx="3268522" cy="39623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43667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4948085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C# Advanced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399533" y="5788744"/>
            <a:ext cx="9336630" cy="688256"/>
          </a:xfrm>
        </p:spPr>
        <p:txBody>
          <a:bodyPr/>
          <a:lstStyle/>
          <a:p>
            <a:r>
              <a:rPr lang="en-US" dirty="0"/>
              <a:t>Course Details and Schedule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612" y="1760689"/>
            <a:ext cx="1929602" cy="192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kesypsy.web.auth.gr/images/icons/calenda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239" y="1760689"/>
            <a:ext cx="1927676" cy="19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854" y="877279"/>
            <a:ext cx="5541744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69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Lessons: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20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 </a:t>
            </a:r>
            <a:r>
              <a:rPr lang="en-US" dirty="0"/>
              <a:t>(onsite + YouTube videos)</a:t>
            </a:r>
          </a:p>
          <a:p>
            <a:pPr>
              <a:lnSpc>
                <a:spcPct val="114000"/>
              </a:lnSpc>
            </a:pPr>
            <a:r>
              <a:rPr lang="en-US" dirty="0"/>
              <a:t>Practical exercises (in class):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30 hours</a:t>
            </a:r>
          </a:p>
          <a:p>
            <a:pPr>
              <a:lnSpc>
                <a:spcPct val="114000"/>
              </a:lnSpc>
            </a:pPr>
            <a:r>
              <a:rPr lang="en-US" dirty="0"/>
              <a:t>Homework: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0-60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</a:t>
            </a:r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dirty="0"/>
              <a:t>Time frame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22-Jan-2018 – 22-Apr-2018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and Schedule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19414" y="14724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812" y="3578121"/>
            <a:ext cx="4005419" cy="2670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0903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Students can either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RFID chip </a:t>
            </a:r>
            <a:r>
              <a:rPr lang="en-US" dirty="0"/>
              <a:t>from SoftUni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use their own chip / card</a:t>
            </a:r>
            <a:r>
              <a:rPr lang="bg-BG" dirty="0"/>
              <a:t> (125</a:t>
            </a:r>
            <a:r>
              <a:rPr lang="en-US" dirty="0"/>
              <a:t> KHz)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Register your chip number in your SoftUni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Check-in at the reception every time</a:t>
            </a:r>
            <a:br>
              <a:rPr lang="bg-BG" dirty="0"/>
            </a:br>
            <a:r>
              <a:rPr lang="en-US" dirty="0"/>
              <a:t>when you come</a:t>
            </a:r>
            <a:r>
              <a:rPr lang="bg-BG" dirty="0"/>
              <a:t> </a:t>
            </a:r>
            <a:r>
              <a:rPr lang="en-US" dirty="0"/>
              <a:t>in SoftUni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See your last visits in your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RFID Chip</a:t>
            </a:r>
          </a:p>
        </p:txBody>
      </p:sp>
      <p:pic>
        <p:nvPicPr>
          <p:cNvPr id="11" name="Picture 2" descr="http://www.robotshop.com/media/catalog/product/cache/1/image/515x515/9df78eab33525d08d6e5fb8d27136e95/p/a/parallax-125khz-rfid-tag-key-fo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685800"/>
            <a:ext cx="2082394" cy="2082395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tronglink-rfid.com/image/readers/sl10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4114800"/>
            <a:ext cx="2265326" cy="2265326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50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06256"/>
            <a:ext cx="8938472" cy="820600"/>
          </a:xfrm>
        </p:spPr>
        <p:txBody>
          <a:bodyPr/>
          <a:lstStyle/>
          <a:p>
            <a:r>
              <a:rPr lang="en-US" dirty="0"/>
              <a:t>C# Advanced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92632"/>
            <a:ext cx="89384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6612" y="609600"/>
            <a:ext cx="2819400" cy="3991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94" y="1824790"/>
            <a:ext cx="3539718" cy="2744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http://www.nakov.com/wp-content/uploads/2014/05/image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47012" y="2034103"/>
            <a:ext cx="3581400" cy="25378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135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Mandatory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Final exam – 85%</a:t>
            </a:r>
          </a:p>
          <a:p>
            <a:pPr lvl="1"/>
            <a:r>
              <a:rPr lang="en-US" dirty="0"/>
              <a:t>Exercises &amp; homework – 15%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Bonuses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Presence in class – 5% bonus</a:t>
            </a:r>
          </a:p>
          <a:p>
            <a:pPr lvl="1"/>
            <a:r>
              <a:rPr lang="en-US" dirty="0"/>
              <a:t>Forum activity – bonus up to 5%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812" y="4038600"/>
            <a:ext cx="3243214" cy="20761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8084107" y="1669837"/>
            <a:ext cx="3238074" cy="176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is mainly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work in class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Lesson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slides + live demos + exercises</a:t>
            </a:r>
          </a:p>
          <a:p>
            <a:pPr lvl="1"/>
            <a:r>
              <a:rPr lang="en-US" dirty="0"/>
              <a:t>Exercise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only exercises</a:t>
            </a:r>
          </a:p>
          <a:p>
            <a:pPr>
              <a:spcBef>
                <a:spcPts val="2400"/>
              </a:spcBef>
            </a:pPr>
            <a:r>
              <a:rPr lang="en-US" dirty="0"/>
              <a:t>How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submit</a:t>
            </a:r>
            <a:r>
              <a:rPr lang="en-US" dirty="0"/>
              <a:t> your homework?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Submitted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</a:p>
          <a:p>
            <a:pPr>
              <a:spcBef>
                <a:spcPts val="2400"/>
              </a:spcBef>
            </a:pPr>
            <a:r>
              <a:rPr lang="en-US" dirty="0"/>
              <a:t>Do your homework when it's due!</a:t>
            </a:r>
          </a:p>
          <a:p>
            <a:pPr lvl="1"/>
            <a:r>
              <a:rPr lang="en-US" dirty="0"/>
              <a:t>Assignments pile up quickly</a:t>
            </a:r>
          </a:p>
          <a:p>
            <a:pPr>
              <a:spcBef>
                <a:spcPts val="24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 &amp; Exercises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1088" y="4343400"/>
            <a:ext cx="3049724" cy="19424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988288" y="1371600"/>
            <a:ext cx="2135324" cy="2662128"/>
          </a:xfrm>
          <a:prstGeom prst="roundRect">
            <a:avLst>
              <a:gd name="adj" fmla="val 749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5541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0612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2412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4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318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41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4681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9461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987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55171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34658" y="2165349"/>
            <a:ext cx="2546154" cy="3624027"/>
          </a:xfrm>
          <a:prstGeom prst="rect">
            <a:avLst/>
          </a:prstGeom>
          <a:noFill/>
          <a:ln w="3175">
            <a:solidFill>
              <a:schemeClr val="tx1">
                <a:alpha val="7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693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Schedule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Exams and Evaluation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8A4321C1-0DAC-40C4-A4A0-54B7CB929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6182" y="1156770"/>
            <a:ext cx="2272230" cy="22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212" y="3831530"/>
            <a:ext cx="2035872" cy="203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9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0412" y="1828800"/>
            <a:ext cx="8763000" cy="970634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https://softuni.bg/courses/csharp-advanced/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60412" y="3694544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softuni.bg/forum/categories/30/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6374" y="3159069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3044" y="1410856"/>
            <a:ext cx="1374490" cy="1374490"/>
          </a:xfrm>
          <a:prstGeom prst="rect">
            <a:avLst/>
          </a:prstGeom>
        </p:spPr>
      </p:pic>
      <p:sp>
        <p:nvSpPr>
          <p:cNvPr id="16" name="Rounded Rectangle 6"/>
          <p:cNvSpPr/>
          <p:nvPr/>
        </p:nvSpPr>
        <p:spPr>
          <a:xfrm>
            <a:off x="760412" y="5410200"/>
            <a:ext cx="8763000" cy="1053466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facebook.com/groups/</a:t>
            </a: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</a:b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SoftUniCsharpFundamentalsJanuary2018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175" y="4988165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5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C# Advanced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64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6412" y="1223121"/>
            <a:ext cx="9500823" cy="371787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official textbook </a:t>
            </a:r>
            <a:r>
              <a:rPr lang="en-US" dirty="0"/>
              <a:t>for the course</a:t>
            </a:r>
          </a:p>
          <a:p>
            <a:pPr marL="533400" lvl="1" indent="-266700"/>
            <a:r>
              <a:rPr lang="en-US" dirty="0"/>
              <a:t>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Fundamentals of Computer Programming with C#</a:t>
            </a:r>
            <a:r>
              <a:rPr lang="en-US" dirty="0"/>
              <a:t>", by Svetlin Nakov &amp; Co., 2013, ISBN 9789544007737</a:t>
            </a:r>
          </a:p>
          <a:p>
            <a:pPr marL="533400" lvl="1" indent="-266700"/>
            <a:r>
              <a:rPr lang="en-US" dirty="0"/>
              <a:t>English and Bulgarian versions (as PDF, </a:t>
            </a:r>
            <a:r>
              <a:rPr lang="en-US" noProof="1"/>
              <a:t>ePub</a:t>
            </a:r>
            <a:r>
              <a:rPr lang="en-US" dirty="0"/>
              <a:t>, …)</a:t>
            </a:r>
          </a:p>
          <a:p>
            <a:pPr marL="533400" lvl="1" indent="-266700"/>
            <a:r>
              <a:rPr lang="en-US" dirty="0"/>
              <a:t>Freely downloadable from: </a:t>
            </a:r>
            <a:r>
              <a:rPr lang="en-US" dirty="0">
                <a:hlinkClick r:id="rId2"/>
              </a:rPr>
              <a:t>www.introprogramming.info</a:t>
            </a:r>
            <a:endParaRPr lang="en-US" dirty="0"/>
          </a:p>
          <a:p>
            <a:pPr marL="533400" lvl="1" indent="-266700"/>
            <a:endParaRPr lang="en-US" dirty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Free C# Fundamentals Textbook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34412" y="5301000"/>
            <a:ext cx="11520000" cy="1231800"/>
          </a:xfrm>
          <a:prstGeom prst="rect">
            <a:avLst/>
          </a:prstGeom>
        </p:spPr>
        <p:txBody>
          <a:bodyPr/>
          <a:lstStyle/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000" dirty="0"/>
              <a:t>The C# Programming courses @ SoftUni.bg partially follows the book</a:t>
            </a:r>
          </a:p>
        </p:txBody>
      </p:sp>
      <p:pic>
        <p:nvPicPr>
          <p:cNvPr id="3074" name="Picture 2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3510" y="3224024"/>
            <a:ext cx="1224292" cy="1732347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388" y="1177835"/>
            <a:ext cx="1224292" cy="1742576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139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Windows (Win 10 / 8.1 / Win8 / Win7)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3"/>
              </a:rPr>
              <a:t>Visual Studio Community 2017</a:t>
            </a:r>
            <a:r>
              <a:rPr lang="en-US" dirty="0"/>
              <a:t> (a free version of VS 2017)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.NET Core 2.1 (included in Visual Studio)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Required Software</a:t>
            </a:r>
            <a:endParaRPr lang="en-US" dirty="0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23" t="-5636"/>
          <a:stretch/>
        </p:blipFill>
        <p:spPr bwMode="auto">
          <a:xfrm>
            <a:off x="7002553" y="4876800"/>
            <a:ext cx="3282859" cy="1337460"/>
          </a:xfrm>
          <a:prstGeom prst="roundRect">
            <a:avLst>
              <a:gd name="adj" fmla="val 3303"/>
            </a:avLst>
          </a:prstGeom>
          <a:solidFill>
            <a:srgbClr val="FFFFFF"/>
          </a:solidFill>
          <a:ln>
            <a:noFill/>
          </a:ln>
          <a:effectLst>
            <a:softEdge rad="31750"/>
          </a:effectLst>
          <a:ex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8612" y="4905565"/>
            <a:ext cx="4544492" cy="1281341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59828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Advanced– Course Intro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https://softuni.bg/courses/advanced-csharp</a:t>
            </a:r>
            <a:endParaRPr lang="en-US" dirty="0"/>
          </a:p>
        </p:txBody>
      </p:sp>
      <p:pic>
        <p:nvPicPr>
          <p:cNvPr id="12" name="Picture 11">
            <a:hlinkClick r:id="rId4"/>
            <a:extLst>
              <a:ext uri="{FF2B5EF4-FFF2-40B4-BE49-F238E27FC236}">
                <a16:creationId xmlns:a16="http://schemas.microsoft.com/office/drawing/2014/main" id="{7F8B780F-7534-4EA3-87FF-C7EA87CCB0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  <a:extLst>
              <a:ext uri="{FF2B5EF4-FFF2-40B4-BE49-F238E27FC236}">
                <a16:creationId xmlns:a16="http://schemas.microsoft.com/office/drawing/2014/main" id="{F37FCE18-DA5F-4C06-9A3F-87E2F2C637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5" name="Picture 14">
            <a:hlinkClick r:id="rId8"/>
            <a:extLst>
              <a:ext uri="{FF2B5EF4-FFF2-40B4-BE49-F238E27FC236}">
                <a16:creationId xmlns:a16="http://schemas.microsoft.com/office/drawing/2014/main" id="{B8E3C749-CC8B-41C7-99AB-22E9873DDE6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  <a:extLst>
              <a:ext uri="{FF2B5EF4-FFF2-40B4-BE49-F238E27FC236}">
                <a16:creationId xmlns:a16="http://schemas.microsoft.com/office/drawing/2014/main" id="{94557B51-24F6-4106-AA67-BE09EA2E3E6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9" name="Picture 18">
            <a:hlinkClick r:id="rId12"/>
            <a:extLst>
              <a:ext uri="{FF2B5EF4-FFF2-40B4-BE49-F238E27FC236}">
                <a16:creationId xmlns:a16="http://schemas.microsoft.com/office/drawing/2014/main" id="{00C7D60B-85D4-4DA6-823F-804A182005D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  <a:extLst>
              <a:ext uri="{FF2B5EF4-FFF2-40B4-BE49-F238E27FC236}">
                <a16:creationId xmlns:a16="http://schemas.microsoft.com/office/drawing/2014/main" id="{09EF9ED4-0DC0-40B2-94B4-45F6F259642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  <a:extLst>
              <a:ext uri="{FF2B5EF4-FFF2-40B4-BE49-F238E27FC236}">
                <a16:creationId xmlns:a16="http://schemas.microsoft.com/office/drawing/2014/main" id="{2B2AA69A-D6AA-42FF-99DC-F9CBA3E0714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8"/>
            <a:extLst>
              <a:ext uri="{FF2B5EF4-FFF2-40B4-BE49-F238E27FC236}">
                <a16:creationId xmlns:a16="http://schemas.microsoft.com/office/drawing/2014/main" id="{6FD0DBE7-E90A-4822-A16E-D834672589DD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679812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19" name="Picture 18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l="-16203" r="-16203"/>
          <a:stretch/>
        </p:blipFill>
        <p:spPr>
          <a:xfrm>
            <a:off x="7413466" y="2495622"/>
            <a:ext cx="3578539" cy="1240183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5"/>
          </p:cNvPr>
          <p:cNvPicPr>
            <a:picLocks noChangeAspect="1"/>
          </p:cNvPicPr>
          <p:nvPr/>
        </p:nvPicPr>
        <p:blipFill rotWithShape="1">
          <a:blip r:embed="rId6"/>
          <a:srcRect l="-5908" r="-5908"/>
          <a:stretch/>
        </p:blipFill>
        <p:spPr>
          <a:xfrm>
            <a:off x="1196820" y="1066800"/>
            <a:ext cx="3578538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3" name="Picture 22">
            <a:hlinkClick r:id="rId7"/>
          </p:cNvPr>
          <p:cNvPicPr>
            <a:picLocks noChangeAspect="1"/>
          </p:cNvPicPr>
          <p:nvPr/>
        </p:nvPicPr>
        <p:blipFill rotWithShape="1">
          <a:blip r:embed="rId8"/>
          <a:srcRect l="-25003" r="-25003"/>
          <a:stretch/>
        </p:blipFill>
        <p:spPr>
          <a:xfrm>
            <a:off x="5017132" y="3935733"/>
            <a:ext cx="5974873" cy="1228894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24" name="Picture 23">
            <a:hlinkClick r:id="rId9"/>
          </p:cNvPr>
          <p:cNvPicPr>
            <a:picLocks noChangeAspect="1"/>
          </p:cNvPicPr>
          <p:nvPr/>
        </p:nvPicPr>
        <p:blipFill rotWithShape="1">
          <a:blip r:embed="rId10"/>
          <a:srcRect l="-705" r="-705"/>
          <a:stretch/>
        </p:blipFill>
        <p:spPr>
          <a:xfrm>
            <a:off x="1196819" y="5364556"/>
            <a:ext cx="5974873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6" name="Picture 25">
            <a:hlinkClick r:id="rId11"/>
          </p:cNvPr>
          <p:cNvPicPr>
            <a:picLocks noChangeAspect="1"/>
          </p:cNvPicPr>
          <p:nvPr/>
        </p:nvPicPr>
        <p:blipFill rotWithShape="1">
          <a:blip r:embed="rId12"/>
          <a:srcRect t="-66530" b="-59505"/>
          <a:stretch/>
        </p:blipFill>
        <p:spPr>
          <a:xfrm>
            <a:off x="1196819" y="2495622"/>
            <a:ext cx="5974873" cy="1240182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7" name="Picture 26">
            <a:hlinkClick r:id="rId13"/>
          </p:cNvPr>
          <p:cNvPicPr>
            <a:picLocks noChangeAspect="1"/>
          </p:cNvPicPr>
          <p:nvPr/>
        </p:nvPicPr>
        <p:blipFill rotWithShape="1">
          <a:blip r:embed="rId14"/>
          <a:srcRect l="-14709" r="-14709"/>
          <a:stretch/>
        </p:blipFill>
        <p:spPr>
          <a:xfrm>
            <a:off x="1196819" y="3935733"/>
            <a:ext cx="3578539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3" name="Picture 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13466" y="5364556"/>
            <a:ext cx="3578539" cy="1228894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7"/>
          </p:cNvPr>
          <p:cNvPicPr>
            <a:picLocks noChangeAspect="1"/>
          </p:cNvPicPr>
          <p:nvPr/>
        </p:nvPicPr>
        <p:blipFill rotWithShape="1">
          <a:blip r:embed="rId18"/>
          <a:srcRect l="-9951" r="-9951"/>
          <a:stretch/>
        </p:blipFill>
        <p:spPr>
          <a:xfrm>
            <a:off x="5017133" y="1066800"/>
            <a:ext cx="5974872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342438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dirty="0" err="1"/>
              <a:t>CSharp</a:t>
            </a:r>
            <a:r>
              <a:rPr lang="en-US" sz="11500" b="1" dirty="0"/>
              <a:t>-Fund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196228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63238" y="4648200"/>
            <a:ext cx="11062348" cy="820600"/>
          </a:xfrm>
        </p:spPr>
        <p:txBody>
          <a:bodyPr/>
          <a:lstStyle/>
          <a:p>
            <a:r>
              <a:rPr lang="en-US" dirty="0"/>
              <a:t>C# Fundamentals Module @ SoftUni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249038" y="5602568"/>
            <a:ext cx="9690748" cy="719034"/>
          </a:xfrm>
        </p:spPr>
        <p:txBody>
          <a:bodyPr/>
          <a:lstStyle/>
          <a:p>
            <a:r>
              <a:rPr lang="en-US" dirty="0"/>
              <a:t>Intensive 4 Months C# Training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89212" y="1524000"/>
            <a:ext cx="701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Fundamentals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B16908-0242-41BB-99B5-6D450D97A5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12" y="574231"/>
            <a:ext cx="3657600" cy="393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12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months </a:t>
            </a:r>
            <a:r>
              <a:rPr lang="en-US" dirty="0"/>
              <a:t>intensive C# training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times weekly</a:t>
            </a:r>
            <a:r>
              <a:rPr lang="en-US" dirty="0"/>
              <a:t>, lots of live coding and homework</a:t>
            </a:r>
          </a:p>
          <a:p>
            <a:r>
              <a:rPr lang="en-US" dirty="0"/>
              <a:t>Part 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 Advanced</a:t>
            </a:r>
          </a:p>
          <a:p>
            <a:pPr lvl="1"/>
            <a:r>
              <a:rPr lang="en-US" dirty="0"/>
              <a:t>Stacks &amp; Queues, Matrices, Streams, Functional Programming</a:t>
            </a:r>
          </a:p>
          <a:p>
            <a:r>
              <a:rPr lang="en-US" dirty="0"/>
              <a:t>Part II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 OOP Basics</a:t>
            </a:r>
          </a:p>
          <a:p>
            <a:pPr lvl="1"/>
            <a:r>
              <a:rPr lang="en-US" dirty="0"/>
              <a:t>Defining Classes, Encapsulation, Interfaces, Polymorphism</a:t>
            </a:r>
          </a:p>
          <a:p>
            <a:r>
              <a:rPr lang="en-US" dirty="0"/>
              <a:t>Part III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 OOP Advanced</a:t>
            </a:r>
          </a:p>
          <a:p>
            <a:pPr lvl="1"/>
            <a:r>
              <a:rPr lang="en-US" dirty="0"/>
              <a:t>SOLID Principles, Generics, Iterators, Reflection, Unit Testing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Fundamentals Module Goals</a:t>
            </a:r>
          </a:p>
        </p:txBody>
      </p:sp>
    </p:spTree>
    <p:extLst>
      <p:ext uri="{BB962C8B-B14F-4D97-AF65-F5344CB8AC3E}">
        <p14:creationId xmlns:p14="http://schemas.microsoft.com/office/powerpoint/2010/main" val="19583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C# Fundamentals Module – Timeline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27922" y="2876045"/>
            <a:ext cx="2778486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C# Advanced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b="1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3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6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22-Jan-2018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11-Feb-2018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351212" y="2876046"/>
            <a:ext cx="3430286" cy="3143754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OOP Basics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5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9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12-Feb-2018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18-Mar-2018</a:t>
            </a:r>
            <a:endParaRPr lang="bg-BG" sz="1800" dirty="0">
              <a:solidFill>
                <a:prstClr val="black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95314" y="1990563"/>
            <a:ext cx="11337898" cy="532600"/>
            <a:chOff x="395314" y="1838163"/>
            <a:chExt cx="9280498" cy="532600"/>
          </a:xfrm>
        </p:grpSpPr>
        <p:cxnSp>
          <p:nvCxnSpPr>
            <p:cNvPr id="71" name="Straight Connector 70"/>
            <p:cNvCxnSpPr/>
            <p:nvPr/>
          </p:nvCxnSpPr>
          <p:spPr>
            <a:xfrm>
              <a:off x="395314" y="2097141"/>
              <a:ext cx="9280498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511822" y="1838163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2778154" y="1845485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622647" y="1852806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1086978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2220444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653102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3823174" y="198229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474466" y="1845485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9580156" y="1852806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cxnSpLocks/>
            </p:cNvCxnSpPr>
            <p:nvPr/>
          </p:nvCxnSpPr>
          <p:spPr>
            <a:xfrm>
              <a:off x="6806673" y="1981200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6188771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7888852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9022318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3189064" y="19859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058448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4" name="TextBox 43"/>
          <p:cNvSpPr txBox="1"/>
          <p:nvPr/>
        </p:nvSpPr>
        <p:spPr>
          <a:xfrm>
            <a:off x="10254045" y="2876044"/>
            <a:ext cx="1355315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Re-Take Exams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solidFill>
                  <a:prstClr val="black"/>
                </a:solidFill>
              </a:rPr>
              <a:t>TBA</a:t>
            </a:r>
            <a:endParaRPr lang="bg-BG" sz="2200" b="1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2668" y="1504890"/>
            <a:ext cx="1460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22-Jan-2018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090800" y="1504890"/>
            <a:ext cx="1498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12-Feb-2018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004683" y="1504890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19-Mar-2018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29AB6A-7002-40D7-9E29-57CE4492B469}"/>
              </a:ext>
            </a:extLst>
          </p:cNvPr>
          <p:cNvSpPr txBox="1"/>
          <p:nvPr/>
        </p:nvSpPr>
        <p:spPr>
          <a:xfrm>
            <a:off x="6802628" y="2876046"/>
            <a:ext cx="3430286" cy="3143754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OOP Advanced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5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12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19-Mar-2018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22-Apr-2018</a:t>
            </a:r>
            <a:endParaRPr lang="bg-BG" sz="1800" dirty="0">
              <a:solidFill>
                <a:prstClr val="black"/>
              </a:solidFill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34FB44A-DBCC-4C07-81FF-696D35B2EA6B}"/>
              </a:ext>
            </a:extLst>
          </p:cNvPr>
          <p:cNvCxnSpPr>
            <a:cxnSpLocks/>
          </p:cNvCxnSpPr>
          <p:nvPr/>
        </p:nvCxnSpPr>
        <p:spPr>
          <a:xfrm>
            <a:off x="8837612" y="2113794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F76C2E1-7160-4C4B-A0F9-5C0DB95BE884}"/>
              </a:ext>
            </a:extLst>
          </p:cNvPr>
          <p:cNvCxnSpPr/>
          <p:nvPr/>
        </p:nvCxnSpPr>
        <p:spPr>
          <a:xfrm>
            <a:off x="5332412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38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7" grpId="0" animBg="1"/>
      <p:bldP spid="44" grpId="0" animBg="1"/>
      <p:bldP spid="4" grpId="0"/>
      <p:bldP spid="48" grpId="0"/>
      <p:bldP spid="50" grpId="0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91035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C# Advanced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51456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12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4007">
            <a:off x="1076641" y="1859986"/>
            <a:ext cx="1901667" cy="1901665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77952A-74AC-49E5-ABB8-B585F37DA8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8153">
            <a:off x="9239134" y="1826934"/>
            <a:ext cx="2025984" cy="21773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7A0C06-9AEA-479E-9FF3-4B4C68A898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716" y="838200"/>
            <a:ext cx="5112296" cy="36263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76945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pic>
        <p:nvPicPr>
          <p:cNvPr id="6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193" y="1546435"/>
            <a:ext cx="1806365" cy="180636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Stacks and Queues</a:t>
            </a:r>
          </a:p>
          <a:p>
            <a:pPr>
              <a:lnSpc>
                <a:spcPct val="110000"/>
              </a:lnSpc>
            </a:pPr>
            <a:r>
              <a:rPr lang="en-US" dirty="0"/>
              <a:t>Matrices</a:t>
            </a:r>
          </a:p>
          <a:p>
            <a:pPr>
              <a:lnSpc>
                <a:spcPct val="110000"/>
              </a:lnSpc>
            </a:pPr>
            <a:r>
              <a:rPr lang="en-US" dirty="0"/>
              <a:t>Streams</a:t>
            </a:r>
          </a:p>
          <a:p>
            <a:pPr>
              <a:lnSpc>
                <a:spcPct val="110000"/>
              </a:lnSpc>
            </a:pPr>
            <a:r>
              <a:rPr lang="en-US" dirty="0"/>
              <a:t>Functional Programming</a:t>
            </a:r>
          </a:p>
          <a:p>
            <a:pPr>
              <a:lnSpc>
                <a:spcPct val="110000"/>
              </a:lnSpc>
            </a:pPr>
            <a:r>
              <a:rPr lang="en-US" dirty="0"/>
              <a:t>Exam Preparation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Simulates an actual exam</a:t>
            </a:r>
          </a:p>
          <a:p>
            <a:pPr>
              <a:lnSpc>
                <a:spcPct val="110000"/>
              </a:lnSpc>
            </a:pPr>
            <a:r>
              <a:rPr lang="en-US" dirty="0"/>
              <a:t>Exam Preparation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Trainer solves the Exam Preparation</a:t>
            </a:r>
          </a:p>
          <a:p>
            <a:pPr>
              <a:lnSpc>
                <a:spcPct val="110000"/>
              </a:lnSpc>
            </a:pPr>
            <a:r>
              <a:rPr lang="en-US" dirty="0"/>
              <a:t>Exam Preparation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Trainer solves the Exam Preparation</a:t>
            </a:r>
          </a:p>
        </p:txBody>
      </p:sp>
      <p:pic>
        <p:nvPicPr>
          <p:cNvPr id="1026" name="Picture 2" descr="Резултат с изображение за cont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4195608"/>
            <a:ext cx="1906254" cy="199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88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851</Words>
  <Application>Microsoft Office PowerPoint</Application>
  <PresentationFormat>Custom</PresentationFormat>
  <Paragraphs>188</Paragraphs>
  <Slides>26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Consolas</vt:lpstr>
      <vt:lpstr>Wingdings</vt:lpstr>
      <vt:lpstr>Wingdings 2</vt:lpstr>
      <vt:lpstr>SoftUni 16x9</vt:lpstr>
      <vt:lpstr>C# Advanced</vt:lpstr>
      <vt:lpstr>Table of Contents</vt:lpstr>
      <vt:lpstr>SoftUni Diamond Partners</vt:lpstr>
      <vt:lpstr>Questions</vt:lpstr>
      <vt:lpstr>C# Fundamentals Module @ SoftUni</vt:lpstr>
      <vt:lpstr>C# Fundamentals Module Goals</vt:lpstr>
      <vt:lpstr>C# Fundamentals Module – Timeline</vt:lpstr>
      <vt:lpstr>C# Advanced</vt:lpstr>
      <vt:lpstr>Course Topics</vt:lpstr>
      <vt:lpstr>The Trainers Team</vt:lpstr>
      <vt:lpstr>Trainers Team</vt:lpstr>
      <vt:lpstr>Trainers Team (2)</vt:lpstr>
      <vt:lpstr>C# Advanced</vt:lpstr>
      <vt:lpstr>Training Duration and Schedule</vt:lpstr>
      <vt:lpstr>Your RFID Chip</vt:lpstr>
      <vt:lpstr>C# Advanced</vt:lpstr>
      <vt:lpstr>Scoring System for the Course</vt:lpstr>
      <vt:lpstr>Homework Assignments &amp; Exercises</vt:lpstr>
      <vt:lpstr>Resources</vt:lpstr>
      <vt:lpstr>Course Web Site, Forum and FB Group</vt:lpstr>
      <vt:lpstr>The C# Advanced Slides and Videos</vt:lpstr>
      <vt:lpstr>The Free C# Fundamentals Textbook</vt:lpstr>
      <vt:lpstr>Required Software</vt:lpstr>
      <vt:lpstr>C# Advanced– Course Intro</vt:lpstr>
      <vt:lpstr>License</vt:lpstr>
      <vt:lpstr>Trainings @ Software University (SoftUni)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PrograC# Advanced: Course Introduction</dc:title>
  <dc:subject>Programming Fundamentals Course</dc:subject>
  <dc:creator/>
  <cp:keywords>C#, programming, course, SoftUni, Software University</cp:keywords>
  <dc:description>Programming Fundamentals Course @ SoftUni - https://softuni.bg/courses/programming-fundamentals</dc:description>
  <cp:lastModifiedBy/>
  <cp:revision>1</cp:revision>
  <dcterms:created xsi:type="dcterms:W3CDTF">2014-01-02T17:00:34Z</dcterms:created>
  <dcterms:modified xsi:type="dcterms:W3CDTF">2018-01-22T13:15:27Z</dcterms:modified>
  <cp:category>computer programming;programming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